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1" name="Shape 2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为了便于理解重参数化的，给出这样一个例子：求X^D，是满足非齐次线性方程组的一个解。</a:t>
            </a:r>
          </a:p>
          <a:p>
            <a:pPr/>
          </a:p>
          <a:p>
            <a:pPr/>
            <a:r>
              <a:t>可以看出，方程组有无穷多解，因此X^D中有10个非自由变量。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7" name="Shape 31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随着预训练任务的进行，所有任务的ID都持续下降，即使在预训练过程中，模型完全没有见过也不知道将要做什么任务。</a:t>
            </a:r>
          </a:p>
          <a:p>
            <a:pPr/>
          </a:p>
          <a:p>
            <a:pPr/>
            <a:r>
              <a:t>ID为二分搜索得到的结果，搜索范围为[100, 4M]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4" name="Shape 3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研究ID对模型泛化性的影响，也就是在测试集上的性能和训练集上的对比。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/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>
                <a:solidFill>
                  <a:srgbClr val="FFFFFF"/>
                </a:solidFill>
              </a:defRPr>
            </a:lvl1pPr>
          </a:lstStyle>
          <a:p>
            <a:pPr/>
            <a:r>
              <a:t>作者和日期</a:t>
            </a:r>
          </a:p>
        </p:txBody>
      </p:sp>
      <p:sp>
        <p:nvSpPr>
          <p:cNvPr id="12" name="演示文稿标题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演示文稿标题</a:t>
            </a:r>
          </a:p>
        </p:txBody>
      </p:sp>
      <p:sp>
        <p:nvSpPr>
          <p:cNvPr id="13" name="正文级别 1…"/>
          <p:cNvSpPr txBox="1"/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说明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正文级别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事实信息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事实信息</a:t>
            </a:r>
          </a:p>
        </p:txBody>
      </p:sp>
      <p:sp>
        <p:nvSpPr>
          <p:cNvPr id="10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属性</a:t>
            </a:r>
          </a:p>
        </p:txBody>
      </p:sp>
      <p:sp>
        <p:nvSpPr>
          <p:cNvPr id="116" name="正文级别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“著名引文”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从下面看蓝天下的热气球"/>
          <p:cNvSpPr/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从上面看热气球顶部的特写"/>
          <p:cNvSpPr/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从下面看蓝天下的热气球"/>
          <p:cNvSpPr/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从下面看蓝天下的热气球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从上面看热气球顶部的特写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演示文稿标题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演示文稿标题</a:t>
            </a:r>
          </a:p>
        </p:txBody>
      </p:sp>
      <p:sp>
        <p:nvSpPr>
          <p:cNvPr id="23" name="作者和日期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作者和日期</a:t>
            </a:r>
          </a:p>
        </p:txBody>
      </p:sp>
      <p:sp>
        <p:nvSpPr>
          <p:cNvPr id="24" name="正文级别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从下面看热气球的特写"/>
          <p:cNvSpPr/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幻灯片标题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幻灯片标题</a:t>
            </a:r>
          </a:p>
        </p:txBody>
      </p:sp>
      <p:sp>
        <p:nvSpPr>
          <p:cNvPr id="34" name="正文级别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幻灯片副标题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43" name="幻灯片副标题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44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副标题"/>
          <p:cNvSpPr txBox="1"/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61" name="正文级别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从下面看蓝天下的热气球"/>
          <p:cNvSpPr/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幻灯片标题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6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节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章节标题</a:t>
            </a:r>
          </a:p>
        </p:txBody>
      </p:sp>
      <p:sp>
        <p:nvSpPr>
          <p:cNvPr id="72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80" name="幻灯片副标题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8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议程标题</a:t>
            </a:r>
          </a:p>
        </p:txBody>
      </p:sp>
      <p:sp>
        <p:nvSpPr>
          <p:cNvPr id="89" name="议程副标题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议程副标题</a:t>
            </a:r>
          </a:p>
        </p:txBody>
      </p:sp>
      <p:sp>
        <p:nvSpPr>
          <p:cNvPr id="90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议程主题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幻灯片标题</a:t>
            </a:r>
          </a:p>
        </p:txBody>
      </p:sp>
      <p:sp>
        <p:nvSpPr>
          <p:cNvPr id="3" name="正文级别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Measuring the Intrinsic Dimension of Objective Landscape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225" sz="11252"/>
            </a:lvl1pPr>
          </a:lstStyle>
          <a:p>
            <a:pPr/>
            <a:r>
              <a:t>Measuring the Intrinsic Dimension of Objective Landscapes</a:t>
            </a:r>
          </a:p>
        </p:txBody>
      </p:sp>
      <p:sp>
        <p:nvSpPr>
          <p:cNvPr id="152" name="[ICLR2018]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[ICLR2018]</a:t>
            </a:r>
          </a:p>
        </p:txBody>
      </p:sp>
      <p:pic>
        <p:nvPicPr>
          <p:cNvPr id="15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274" y="9215214"/>
            <a:ext cx="15324658" cy="25003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Intrinsic Dimensionality Explains the Effectiveness of Language Model Fine-Tuning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225" sz="11252"/>
            </a:lvl1pPr>
          </a:lstStyle>
          <a:p>
            <a:pPr/>
            <a:r>
              <a:t>Intrinsic Dimensionality Explains the Effectiveness of Language Model Fine-Tuning</a:t>
            </a:r>
          </a:p>
        </p:txBody>
      </p:sp>
      <p:sp>
        <p:nvSpPr>
          <p:cNvPr id="228" name="[ACL2021]…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[ACL2021]</a:t>
            </a:r>
          </a:p>
          <a:p>
            <a:pPr/>
            <a:r>
              <a:t>Facebook AI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Out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Motiv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Motivation</a:t>
            </a:r>
          </a:p>
        </p:txBody>
      </p:sp>
      <p:sp>
        <p:nvSpPr>
          <p:cNvPr id="233" name="幻灯片副标题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4" name="预训练 + 微调的范式在许多NLP任务上取得了成功。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预训练 + 微调的范式在许多NLP任务上取得了成功。</a:t>
            </a:r>
          </a:p>
          <a:p>
            <a:pPr/>
            <a:r>
              <a:t>但，为什么几千条数据就可以调整大模型上亿的参数？</a:t>
            </a:r>
          </a:p>
          <a:p>
            <a:pPr/>
            <a:r>
              <a:t>本文通过 </a:t>
            </a:r>
            <a:r>
              <a:rPr i="1"/>
              <a:t>Intrinsic Dimension</a:t>
            </a:r>
            <a:r>
              <a:t> 来解释这种现象。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线条"/>
          <p:cNvSpPr/>
          <p:nvPr/>
        </p:nvSpPr>
        <p:spPr>
          <a:xfrm flipV="1">
            <a:off x="7227068" y="6414962"/>
            <a:ext cx="1" cy="3923096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7" name="Intrinsic Dimension of Finetu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Intrinsic Dimension of Finetuning</a:t>
            </a:r>
          </a:p>
        </p:txBody>
      </p:sp>
      <p:sp>
        <p:nvSpPr>
          <p:cNvPr id="238" name="幻灯片副标题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9" name="方程"/>
          <p:cNvSpPr txBox="1"/>
          <p:nvPr/>
        </p:nvSpPr>
        <p:spPr>
          <a:xfrm>
            <a:off x="1884221" y="5025404"/>
            <a:ext cx="14272253" cy="110222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7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e>
                    <m:sup>
                      <m:r>
                        <a:rPr xmlns:a="http://schemas.openxmlformats.org/drawingml/2006/main" sz="7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p>
                  </m:sSup>
                  <m:r>
                    <a:rPr xmlns:a="http://schemas.openxmlformats.org/drawingml/2006/main" sz="7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Sup>
                    <m:e>
                      <m:r>
                        <a:rPr xmlns:a="http://schemas.openxmlformats.org/drawingml/2006/main" sz="7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e>
                    <m:sub>
                      <m:r>
                        <a:rPr xmlns:a="http://schemas.openxmlformats.org/drawingml/2006/main" sz="7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  <m:sup>
                      <m:r>
                        <a:rPr xmlns:a="http://schemas.openxmlformats.org/drawingml/2006/main" sz="7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p>
                  </m:sSubSup>
                  <m:r>
                    <a:rPr xmlns:a="http://schemas.openxmlformats.org/drawingml/2006/main" sz="7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7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7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p>
                    <m:e>
                      <m:r>
                        <a:rPr xmlns:a="http://schemas.openxmlformats.org/drawingml/2006/main" sz="7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e>
                    <m:sup>
                      <m:r>
                        <a:rPr xmlns:a="http://schemas.openxmlformats.org/drawingml/2006/main" sz="7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p>
                  </m:sSup>
                  <m:r>
                    <a:rPr xmlns:a="http://schemas.openxmlformats.org/drawingml/2006/main" sz="7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m:rPr>
                      <m:nor/>
                    </m:rPr>
                    <a:rPr xmlns:a="http://schemas.openxmlformats.org/drawingml/2006/main" sz="7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where</m:t>
                  </m:r>
                  <m:r>
                    <a:rPr xmlns:a="http://schemas.openxmlformats.org/drawingml/2006/main" sz="7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7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:</m:t>
                  </m:r>
                  <m:sSup>
                    <m:e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7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p>
                      <m:r>
                        <a:rPr xmlns:a="http://schemas.openxmlformats.org/drawingml/2006/main" sz="7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p>
                  </m:sSup>
                  <m:r>
                    <a:rPr xmlns:a="http://schemas.openxmlformats.org/drawingml/2006/main" sz="7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→</m:t>
                  </m:r>
                  <m:sSup>
                    <m:e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7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p>
                      <m:r>
                        <a:rPr xmlns:a="http://schemas.openxmlformats.org/drawingml/2006/main" sz="7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p>
                  </m:sSup>
                </m:oMath>
              </m:oMathPara>
            </a14:m>
            <a:endParaRPr sz="7400"/>
          </a:p>
        </p:txBody>
      </p:sp>
      <p:sp>
        <p:nvSpPr>
          <p:cNvPr id="240" name="线条"/>
          <p:cNvSpPr/>
          <p:nvPr/>
        </p:nvSpPr>
        <p:spPr>
          <a:xfrm flipV="1">
            <a:off x="4494315" y="6414961"/>
            <a:ext cx="1" cy="127000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1" name="Pre-trained Paramters"/>
          <p:cNvSpPr/>
          <p:nvPr/>
        </p:nvSpPr>
        <p:spPr>
          <a:xfrm>
            <a:off x="2631716" y="7972294"/>
            <a:ext cx="3725199" cy="1270001"/>
          </a:xfrm>
          <a:prstGeom prst="roundRect">
            <a:avLst>
              <a:gd name="adj" fmla="val 15000"/>
            </a:avLst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Pre-trained Paramters</a:t>
            </a:r>
          </a:p>
        </p:txBody>
      </p:sp>
      <p:sp>
        <p:nvSpPr>
          <p:cNvPr id="242" name="Fine-tuning…"/>
          <p:cNvSpPr/>
          <p:nvPr/>
        </p:nvSpPr>
        <p:spPr>
          <a:xfrm>
            <a:off x="5364469" y="10625388"/>
            <a:ext cx="3725199" cy="1270001"/>
          </a:xfrm>
          <a:prstGeom prst="roundRect">
            <a:avLst>
              <a:gd name="adj" fmla="val 15000"/>
            </a:avLst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Fine-tuning</a:t>
            </a:r>
          </a:p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Parameters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Fastfood Transfor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Fastfood Transform</a:t>
            </a:r>
          </a:p>
        </p:txBody>
      </p:sp>
      <p:sp>
        <p:nvSpPr>
          <p:cNvPr id="245" name="幻灯片副标题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6" name="幻灯片项目符号文本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DID &amp; SAI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DID &amp; SAID</a:t>
            </a:r>
          </a:p>
        </p:txBody>
      </p:sp>
      <p:sp>
        <p:nvSpPr>
          <p:cNvPr id="249" name="线条"/>
          <p:cNvSpPr/>
          <p:nvPr/>
        </p:nvSpPr>
        <p:spPr>
          <a:xfrm flipV="1">
            <a:off x="11884116" y="3408408"/>
            <a:ext cx="1" cy="8243600"/>
          </a:xfrm>
          <a:prstGeom prst="lin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5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51442" y="2982196"/>
            <a:ext cx="7908670" cy="13808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75788" y="2890960"/>
            <a:ext cx="6557051" cy="214365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5" name="成组"/>
          <p:cNvGrpSpPr/>
          <p:nvPr/>
        </p:nvGrpSpPr>
        <p:grpSpPr>
          <a:xfrm>
            <a:off x="702192" y="5933470"/>
            <a:ext cx="9714598" cy="6080297"/>
            <a:chOff x="0" y="0"/>
            <a:chExt cx="9714596" cy="6080295"/>
          </a:xfrm>
        </p:grpSpPr>
        <p:grpSp>
          <p:nvGrpSpPr>
            <p:cNvPr id="263" name="成组"/>
            <p:cNvGrpSpPr/>
            <p:nvPr/>
          </p:nvGrpSpPr>
          <p:grpSpPr>
            <a:xfrm>
              <a:off x="-1" y="0"/>
              <a:ext cx="9714598" cy="6080296"/>
              <a:chOff x="0" y="0"/>
              <a:chExt cx="9714596" cy="6080295"/>
            </a:xfrm>
          </p:grpSpPr>
          <p:sp>
            <p:nvSpPr>
              <p:cNvPr id="252" name="圆角矩形"/>
              <p:cNvSpPr/>
              <p:nvPr/>
            </p:nvSpPr>
            <p:spPr>
              <a:xfrm>
                <a:off x="0" y="1342525"/>
                <a:ext cx="503372" cy="2455581"/>
              </a:xfrm>
              <a:prstGeom prst="roundRect">
                <a:avLst>
                  <a:gd name="adj" fmla="val 37845"/>
                </a:avLst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53" name="圆角矩形"/>
              <p:cNvSpPr/>
              <p:nvPr/>
            </p:nvSpPr>
            <p:spPr>
              <a:xfrm>
                <a:off x="5009188" y="0"/>
                <a:ext cx="503372" cy="5140631"/>
              </a:xfrm>
              <a:prstGeom prst="roundRect">
                <a:avLst>
                  <a:gd name="adj" fmla="val 37845"/>
                </a:avLst>
              </a:prstGeom>
              <a:solidFill>
                <a:schemeClr val="accent1">
                  <a:lumOff val="16847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54" name="箭头"/>
              <p:cNvSpPr/>
              <p:nvPr/>
            </p:nvSpPr>
            <p:spPr>
              <a:xfrm>
                <a:off x="939124" y="2101655"/>
                <a:ext cx="3634311" cy="937321"/>
              </a:xfrm>
              <a:prstGeom prst="rightArrow">
                <a:avLst>
                  <a:gd name="adj1" fmla="val 33995"/>
                  <a:gd name="adj2" fmla="val 52862"/>
                </a:avLst>
              </a:prstGeom>
              <a:solidFill>
                <a:srgbClr val="5E5E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55" name="reparameterize"/>
              <p:cNvSpPr/>
              <p:nvPr/>
            </p:nvSpPr>
            <p:spPr>
              <a:xfrm>
                <a:off x="989992" y="2096379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l">
                  <a:lnSpc>
                    <a:spcPct val="90000"/>
                  </a:lnSpc>
                  <a:spcBef>
                    <a:spcPts val="4500"/>
                  </a:spcBef>
                  <a:defRPr sz="3500">
                    <a:solidFill>
                      <a:srgbClr val="000000"/>
                    </a:solidFill>
                  </a:defRPr>
                </a:lvl1pPr>
              </a:lstStyle>
              <a:p>
                <a:pPr/>
                <a:r>
                  <a:t>reparameterize</a:t>
                </a:r>
              </a:p>
            </p:txBody>
          </p:sp>
          <p:sp>
            <p:nvSpPr>
              <p:cNvPr id="256" name="方程"/>
              <p:cNvSpPr txBox="1"/>
              <p:nvPr/>
            </p:nvSpPr>
            <p:spPr>
              <a:xfrm>
                <a:off x="95628" y="4089115"/>
                <a:ext cx="535943" cy="5278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>
                    <m:oMathParaPr>
                      <m:jc m:val="centerGroup"/>
                    </m:oMathParaPr>
                    <m:oMath>
                      <m:sSup>
                        <m:e>
                          <m:r>
                            <a:rPr xmlns:a="http://schemas.openxmlformats.org/drawingml/2006/main" sz="48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xmlns:a="http://schemas.openxmlformats.org/drawingml/2006/main" sz="48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p>
                      </m:sSup>
                    </m:oMath>
                  </m:oMathPara>
                </a14:m>
                <a:endParaRPr sz="4800">
                  <a:solidFill>
                    <a:srgbClr val="5E5E5E"/>
                  </a:solidFill>
                </a:endParaRPr>
              </a:p>
            </p:txBody>
          </p:sp>
          <p:sp>
            <p:nvSpPr>
              <p:cNvPr id="257" name="方程"/>
              <p:cNvSpPr txBox="1"/>
              <p:nvPr/>
            </p:nvSpPr>
            <p:spPr>
              <a:xfrm>
                <a:off x="4612563" y="5414776"/>
                <a:ext cx="1296622" cy="6290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>
                    <m:oMathParaPr>
                      <m:jc m:val="centerGroup"/>
                    </m:oMathParaPr>
                    <m:oMath>
                      <m:r>
                        <a:rPr xmlns:a="http://schemas.openxmlformats.org/drawingml/2006/main" sz="48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48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e>
                          <m:r>
                            <a:rPr xmlns:a="http://schemas.openxmlformats.org/drawingml/2006/main" sz="48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xmlns:a="http://schemas.openxmlformats.org/drawingml/2006/main" sz="48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p>
                      </m:sSup>
                      <m:r>
                        <a:rPr xmlns:a="http://schemas.openxmlformats.org/drawingml/2006/main" sz="48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4800">
                  <a:solidFill>
                    <a:srgbClr val="5E5E5E"/>
                  </a:solidFill>
                </a:endParaRPr>
              </a:p>
            </p:txBody>
          </p:sp>
          <p:sp>
            <p:nvSpPr>
              <p:cNvPr id="258" name="圆角矩形"/>
              <p:cNvSpPr/>
              <p:nvPr/>
            </p:nvSpPr>
            <p:spPr>
              <a:xfrm>
                <a:off x="6825632" y="0"/>
                <a:ext cx="503373" cy="5140631"/>
              </a:xfrm>
              <a:prstGeom prst="roundRect">
                <a:avLst>
                  <a:gd name="adj" fmla="val 37845"/>
                </a:avLst>
              </a:prstGeom>
              <a:solidFill>
                <a:srgbClr val="00A1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59" name="方程"/>
              <p:cNvSpPr txBox="1"/>
              <p:nvPr/>
            </p:nvSpPr>
            <p:spPr>
              <a:xfrm>
                <a:off x="6771909" y="5378322"/>
                <a:ext cx="610820" cy="7019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>
                    <m:oMathParaPr>
                      <m:jc m:val="centerGroup"/>
                    </m:oMathParaPr>
                    <m:oMath>
                      <m:sSubSup>
                        <m:e>
                          <m:r>
                            <a:rPr xmlns:a="http://schemas.openxmlformats.org/drawingml/2006/main" sz="48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xmlns:a="http://schemas.openxmlformats.org/drawingml/2006/main" sz="48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xmlns:a="http://schemas.openxmlformats.org/drawingml/2006/main" sz="48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p>
                      </m:sSubSup>
                    </m:oMath>
                  </m:oMathPara>
                </a14:m>
                <a:endParaRPr sz="4800">
                  <a:solidFill>
                    <a:srgbClr val="5E5E5E"/>
                  </a:solidFill>
                </a:endParaRPr>
              </a:p>
            </p:txBody>
          </p:sp>
          <p:sp>
            <p:nvSpPr>
              <p:cNvPr id="260" name="箭头"/>
              <p:cNvSpPr/>
              <p:nvPr/>
            </p:nvSpPr>
            <p:spPr>
              <a:xfrm>
                <a:off x="7840792" y="2101655"/>
                <a:ext cx="1040302" cy="937321"/>
              </a:xfrm>
              <a:prstGeom prst="rightArrow">
                <a:avLst>
                  <a:gd name="adj1" fmla="val 33995"/>
                  <a:gd name="adj2" fmla="val 52862"/>
                </a:avLst>
              </a:prstGeom>
              <a:solidFill>
                <a:srgbClr val="5E5E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61" name="圆角矩形"/>
              <p:cNvSpPr/>
              <p:nvPr/>
            </p:nvSpPr>
            <p:spPr>
              <a:xfrm>
                <a:off x="9157501" y="0"/>
                <a:ext cx="503373" cy="5140631"/>
              </a:xfrm>
              <a:prstGeom prst="roundRect">
                <a:avLst>
                  <a:gd name="adj" fmla="val 37845"/>
                </a:avLst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62" name="方程"/>
              <p:cNvSpPr txBox="1"/>
              <p:nvPr/>
            </p:nvSpPr>
            <p:spPr>
              <a:xfrm>
                <a:off x="9103777" y="5378322"/>
                <a:ext cx="610820" cy="5148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>
                    <m:oMathParaPr>
                      <m:jc m:val="centerGroup"/>
                    </m:oMathParaPr>
                    <m:oMath>
                      <m:sSup>
                        <m:e>
                          <m:r>
                            <a:rPr xmlns:a="http://schemas.openxmlformats.org/drawingml/2006/main" sz="48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xmlns:a="http://schemas.openxmlformats.org/drawingml/2006/main" sz="48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p>
                      </m:sSup>
                    </m:oMath>
                  </m:oMathPara>
                </a14:m>
                <a:endParaRPr sz="4800">
                  <a:solidFill>
                    <a:srgbClr val="5E5E5E"/>
                  </a:solidFill>
                </a:endParaRPr>
              </a:p>
            </p:txBody>
          </p:sp>
        </p:grpSp>
        <p:sp>
          <p:nvSpPr>
            <p:cNvPr id="264" name="加号"/>
            <p:cNvSpPr/>
            <p:nvPr/>
          </p:nvSpPr>
          <p:spPr>
            <a:xfrm>
              <a:off x="5654915" y="1976658"/>
              <a:ext cx="932761" cy="932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9" y="0"/>
                  </a:moveTo>
                  <a:cubicBezTo>
                    <a:pt x="4834" y="0"/>
                    <a:pt x="0" y="4836"/>
                    <a:pt x="0" y="10801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4" y="21600"/>
                    <a:pt x="21600" y="16765"/>
                    <a:pt x="21600" y="10801"/>
                  </a:cubicBezTo>
                  <a:cubicBezTo>
                    <a:pt x="21600" y="4836"/>
                    <a:pt x="16764" y="0"/>
                    <a:pt x="10799" y="0"/>
                  </a:cubicBezTo>
                  <a:close/>
                  <a:moveTo>
                    <a:pt x="9533" y="3765"/>
                  </a:moveTo>
                  <a:lnTo>
                    <a:pt x="12065" y="3765"/>
                  </a:lnTo>
                  <a:cubicBezTo>
                    <a:pt x="12100" y="3765"/>
                    <a:pt x="12129" y="3794"/>
                    <a:pt x="12129" y="3830"/>
                  </a:cubicBezTo>
                  <a:lnTo>
                    <a:pt x="12129" y="9407"/>
                  </a:lnTo>
                  <a:cubicBezTo>
                    <a:pt x="12129" y="9442"/>
                    <a:pt x="12157" y="9471"/>
                    <a:pt x="12192" y="9471"/>
                  </a:cubicBezTo>
                  <a:lnTo>
                    <a:pt x="17769" y="9471"/>
                  </a:lnTo>
                  <a:cubicBezTo>
                    <a:pt x="17804" y="9471"/>
                    <a:pt x="17833" y="9500"/>
                    <a:pt x="17833" y="9535"/>
                  </a:cubicBezTo>
                  <a:lnTo>
                    <a:pt x="17835" y="12067"/>
                  </a:lnTo>
                  <a:cubicBezTo>
                    <a:pt x="17835" y="12102"/>
                    <a:pt x="17806" y="12129"/>
                    <a:pt x="17770" y="12129"/>
                  </a:cubicBezTo>
                  <a:lnTo>
                    <a:pt x="12193" y="12129"/>
                  </a:lnTo>
                  <a:cubicBezTo>
                    <a:pt x="12158" y="12129"/>
                    <a:pt x="12129" y="12158"/>
                    <a:pt x="12129" y="12193"/>
                  </a:cubicBezTo>
                  <a:lnTo>
                    <a:pt x="12129" y="17770"/>
                  </a:lnTo>
                  <a:cubicBezTo>
                    <a:pt x="12129" y="17806"/>
                    <a:pt x="12100" y="17835"/>
                    <a:pt x="12065" y="17835"/>
                  </a:cubicBezTo>
                  <a:lnTo>
                    <a:pt x="9533" y="17835"/>
                  </a:lnTo>
                  <a:cubicBezTo>
                    <a:pt x="9498" y="17835"/>
                    <a:pt x="9471" y="17806"/>
                    <a:pt x="9471" y="17770"/>
                  </a:cubicBezTo>
                  <a:lnTo>
                    <a:pt x="9471" y="12193"/>
                  </a:lnTo>
                  <a:cubicBezTo>
                    <a:pt x="9471" y="12158"/>
                    <a:pt x="9442" y="12131"/>
                    <a:pt x="9407" y="12131"/>
                  </a:cubicBezTo>
                  <a:lnTo>
                    <a:pt x="3828" y="12131"/>
                  </a:lnTo>
                  <a:cubicBezTo>
                    <a:pt x="3793" y="12131"/>
                    <a:pt x="3765" y="12102"/>
                    <a:pt x="3765" y="12067"/>
                  </a:cubicBezTo>
                  <a:lnTo>
                    <a:pt x="3765" y="9535"/>
                  </a:lnTo>
                  <a:cubicBezTo>
                    <a:pt x="3765" y="9500"/>
                    <a:pt x="3793" y="9471"/>
                    <a:pt x="3828" y="9471"/>
                  </a:cubicBezTo>
                  <a:lnTo>
                    <a:pt x="9407" y="9471"/>
                  </a:lnTo>
                  <a:cubicBezTo>
                    <a:pt x="9442" y="9471"/>
                    <a:pt x="9469" y="9443"/>
                    <a:pt x="9469" y="9408"/>
                  </a:cubicBezTo>
                  <a:lnTo>
                    <a:pt x="9469" y="3830"/>
                  </a:lnTo>
                  <a:cubicBezTo>
                    <a:pt x="9469" y="3794"/>
                    <a:pt x="9498" y="3765"/>
                    <a:pt x="9533" y="376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285" name="成组"/>
          <p:cNvGrpSpPr/>
          <p:nvPr/>
        </p:nvGrpSpPr>
        <p:grpSpPr>
          <a:xfrm>
            <a:off x="12591650" y="5927066"/>
            <a:ext cx="9804055" cy="6159895"/>
            <a:chOff x="0" y="0"/>
            <a:chExt cx="9804053" cy="6159893"/>
          </a:xfrm>
        </p:grpSpPr>
        <p:grpSp>
          <p:nvGrpSpPr>
            <p:cNvPr id="283" name="成组"/>
            <p:cNvGrpSpPr/>
            <p:nvPr/>
          </p:nvGrpSpPr>
          <p:grpSpPr>
            <a:xfrm>
              <a:off x="0" y="0"/>
              <a:ext cx="9804054" cy="6159894"/>
              <a:chOff x="0" y="0"/>
              <a:chExt cx="9804053" cy="6159893"/>
            </a:xfrm>
          </p:grpSpPr>
          <p:sp>
            <p:nvSpPr>
              <p:cNvPr id="266" name="圆角矩形"/>
              <p:cNvSpPr/>
              <p:nvPr/>
            </p:nvSpPr>
            <p:spPr>
              <a:xfrm>
                <a:off x="0" y="1342525"/>
                <a:ext cx="503372" cy="2455581"/>
              </a:xfrm>
              <a:prstGeom prst="roundRect">
                <a:avLst>
                  <a:gd name="adj" fmla="val 37845"/>
                </a:avLst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67" name="圆角矩形"/>
              <p:cNvSpPr/>
              <p:nvPr/>
            </p:nvSpPr>
            <p:spPr>
              <a:xfrm>
                <a:off x="5009188" y="0"/>
                <a:ext cx="503372" cy="1519242"/>
              </a:xfrm>
              <a:prstGeom prst="roundRect">
                <a:avLst>
                  <a:gd name="adj" fmla="val 37845"/>
                </a:avLst>
              </a:prstGeom>
              <a:solidFill>
                <a:schemeClr val="accent1">
                  <a:lumOff val="16847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68" name="箭头"/>
              <p:cNvSpPr/>
              <p:nvPr/>
            </p:nvSpPr>
            <p:spPr>
              <a:xfrm>
                <a:off x="939124" y="2101655"/>
                <a:ext cx="3634311" cy="937321"/>
              </a:xfrm>
              <a:prstGeom prst="rightArrow">
                <a:avLst>
                  <a:gd name="adj1" fmla="val 33995"/>
                  <a:gd name="adj2" fmla="val 52862"/>
                </a:avLst>
              </a:prstGeom>
              <a:solidFill>
                <a:srgbClr val="5E5E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69" name="reparameterize"/>
              <p:cNvSpPr/>
              <p:nvPr/>
            </p:nvSpPr>
            <p:spPr>
              <a:xfrm>
                <a:off x="989992" y="2096379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l">
                  <a:lnSpc>
                    <a:spcPct val="90000"/>
                  </a:lnSpc>
                  <a:spcBef>
                    <a:spcPts val="4500"/>
                  </a:spcBef>
                  <a:defRPr sz="3500">
                    <a:solidFill>
                      <a:srgbClr val="000000"/>
                    </a:solidFill>
                  </a:defRPr>
                </a:lvl1pPr>
              </a:lstStyle>
              <a:p>
                <a:pPr/>
                <a:r>
                  <a:t>reparameterize</a:t>
                </a:r>
              </a:p>
            </p:txBody>
          </p:sp>
          <p:sp>
            <p:nvSpPr>
              <p:cNvPr id="270" name="方程"/>
              <p:cNvSpPr txBox="1"/>
              <p:nvPr/>
            </p:nvSpPr>
            <p:spPr>
              <a:xfrm>
                <a:off x="95628" y="4089115"/>
                <a:ext cx="1125438" cy="5278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>
                    <m:oMathParaPr>
                      <m:jc m:val="centerGroup"/>
                    </m:oMathParaPr>
                    <m:oMath>
                      <m:sSup>
                        <m:e>
                          <m:r>
                            <a:rPr xmlns:a="http://schemas.openxmlformats.org/drawingml/2006/main" sz="48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xmlns:a="http://schemas.openxmlformats.org/drawingml/2006/main" sz="48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xmlns:a="http://schemas.openxmlformats.org/drawingml/2006/main" sz="48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r>
                            <a:rPr xmlns:a="http://schemas.openxmlformats.org/drawingml/2006/main" sz="48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sz="4800">
                  <a:solidFill>
                    <a:srgbClr val="5E5E5E"/>
                  </a:solidFill>
                </a:endParaRPr>
              </a:p>
            </p:txBody>
          </p:sp>
          <p:sp>
            <p:nvSpPr>
              <p:cNvPr id="271" name="方程"/>
              <p:cNvSpPr txBox="1"/>
              <p:nvPr/>
            </p:nvSpPr>
            <p:spPr>
              <a:xfrm>
                <a:off x="4043640" y="5442260"/>
                <a:ext cx="2434468" cy="6783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>
                    <m:oMathParaPr>
                      <m:jc m:val="centerGroup"/>
                    </m:oMathParaPr>
                    <m:oMath>
                      <m:sSub>
                        <m:e>
                          <m:r>
                            <a:rPr xmlns:a="http://schemas.openxmlformats.org/drawingml/2006/main" sz="48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xmlns:a="http://schemas.openxmlformats.org/drawingml/2006/main" sz="48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xmlns:a="http://schemas.openxmlformats.org/drawingml/2006/main" sz="48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48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e>
                          <m:r>
                            <a:rPr xmlns:a="http://schemas.openxmlformats.org/drawingml/2006/main" sz="48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xmlns:a="http://schemas.openxmlformats.org/drawingml/2006/main" sz="48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xmlns:a="http://schemas.openxmlformats.org/drawingml/2006/main" sz="48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r>
                            <a:rPr xmlns:a="http://schemas.openxmlformats.org/drawingml/2006/main" sz="48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  <m:sSub>
                        <m:e>
                          <m:r>
                            <a:rPr xmlns:a="http://schemas.openxmlformats.org/drawingml/2006/main" sz="48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xmlns:a="http://schemas.openxmlformats.org/drawingml/2006/main" sz="48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sz="4800">
                  <a:solidFill>
                    <a:srgbClr val="5E5E5E"/>
                  </a:solidFill>
                </a:endParaRPr>
              </a:p>
            </p:txBody>
          </p:sp>
          <p:sp>
            <p:nvSpPr>
              <p:cNvPr id="272" name="方程"/>
              <p:cNvSpPr txBox="1"/>
              <p:nvPr/>
            </p:nvSpPr>
            <p:spPr>
              <a:xfrm>
                <a:off x="7368809" y="5402953"/>
                <a:ext cx="688641" cy="7569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>
                    <m:oMathParaPr>
                      <m:jc m:val="centerGroup"/>
                    </m:oMathParaPr>
                    <m:oMath>
                      <m:sSubSup>
                        <m:e>
                          <m:r>
                            <a:rPr xmlns:a="http://schemas.openxmlformats.org/drawingml/2006/main" sz="48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xmlns:a="http://schemas.openxmlformats.org/drawingml/2006/main" sz="48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xmlns:a="http://schemas.openxmlformats.org/drawingml/2006/main" sz="48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  <m:sup>
                          <m:r>
                            <a:rPr xmlns:a="http://schemas.openxmlformats.org/drawingml/2006/main" sz="48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p>
                      </m:sSubSup>
                    </m:oMath>
                  </m:oMathPara>
                </a14:m>
                <a:endParaRPr sz="4800">
                  <a:solidFill>
                    <a:srgbClr val="5E5E5E"/>
                  </a:solidFill>
                </a:endParaRPr>
              </a:p>
            </p:txBody>
          </p:sp>
          <p:sp>
            <p:nvSpPr>
              <p:cNvPr id="273" name="箭头"/>
              <p:cNvSpPr/>
              <p:nvPr/>
            </p:nvSpPr>
            <p:spPr>
              <a:xfrm>
                <a:off x="7840792" y="2101655"/>
                <a:ext cx="1040302" cy="937321"/>
              </a:xfrm>
              <a:prstGeom prst="rightArrow">
                <a:avLst>
                  <a:gd name="adj1" fmla="val 33995"/>
                  <a:gd name="adj2" fmla="val 52862"/>
                </a:avLst>
              </a:prstGeom>
              <a:solidFill>
                <a:srgbClr val="5E5E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74" name="方程"/>
              <p:cNvSpPr txBox="1"/>
              <p:nvPr/>
            </p:nvSpPr>
            <p:spPr>
              <a:xfrm>
                <a:off x="9103777" y="5378322"/>
                <a:ext cx="610820" cy="6911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>
                    <m:oMathParaPr>
                      <m:jc m:val="centerGroup"/>
                    </m:oMathParaPr>
                    <m:oMath>
                      <m:sSubSup>
                        <m:e>
                          <m:r>
                            <a:rPr xmlns:a="http://schemas.openxmlformats.org/drawingml/2006/main" sz="48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xmlns:a="http://schemas.openxmlformats.org/drawingml/2006/main" sz="48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  <m:sup>
                          <m:r>
                            <a:rPr xmlns:a="http://schemas.openxmlformats.org/drawingml/2006/main" sz="48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p>
                      </m:sSubSup>
                    </m:oMath>
                  </m:oMathPara>
                </a14:m>
                <a:endParaRPr sz="4800">
                  <a:solidFill>
                    <a:srgbClr val="5E5E5E"/>
                  </a:solidFill>
                </a:endParaRPr>
              </a:p>
            </p:txBody>
          </p:sp>
          <p:sp>
            <p:nvSpPr>
              <p:cNvPr id="275" name="圆角矩形"/>
              <p:cNvSpPr/>
              <p:nvPr/>
            </p:nvSpPr>
            <p:spPr>
              <a:xfrm>
                <a:off x="5009188" y="1810694"/>
                <a:ext cx="503372" cy="1519243"/>
              </a:xfrm>
              <a:prstGeom prst="roundRect">
                <a:avLst>
                  <a:gd name="adj" fmla="val 37845"/>
                </a:avLst>
              </a:prstGeom>
              <a:solidFill>
                <a:schemeClr val="accent1">
                  <a:lumOff val="16847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76" name="圆角矩形"/>
              <p:cNvSpPr/>
              <p:nvPr/>
            </p:nvSpPr>
            <p:spPr>
              <a:xfrm>
                <a:off x="5009188" y="3620946"/>
                <a:ext cx="503372" cy="1519242"/>
              </a:xfrm>
              <a:prstGeom prst="roundRect">
                <a:avLst>
                  <a:gd name="adj" fmla="val 37845"/>
                </a:avLst>
              </a:prstGeom>
              <a:solidFill>
                <a:schemeClr val="accent1">
                  <a:lumOff val="16847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77" name="圆角矩形"/>
              <p:cNvSpPr/>
              <p:nvPr/>
            </p:nvSpPr>
            <p:spPr>
              <a:xfrm>
                <a:off x="6825632" y="221"/>
                <a:ext cx="503373" cy="1519242"/>
              </a:xfrm>
              <a:prstGeom prst="roundRect">
                <a:avLst>
                  <a:gd name="adj" fmla="val 37845"/>
                </a:avLst>
              </a:prstGeom>
              <a:solidFill>
                <a:srgbClr val="00A1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78" name="圆角矩形"/>
              <p:cNvSpPr/>
              <p:nvPr/>
            </p:nvSpPr>
            <p:spPr>
              <a:xfrm>
                <a:off x="6825632" y="1810916"/>
                <a:ext cx="503373" cy="1519242"/>
              </a:xfrm>
              <a:prstGeom prst="roundRect">
                <a:avLst>
                  <a:gd name="adj" fmla="val 37845"/>
                </a:avLst>
              </a:prstGeom>
              <a:solidFill>
                <a:srgbClr val="00A1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79" name="圆角矩形"/>
              <p:cNvSpPr/>
              <p:nvPr/>
            </p:nvSpPr>
            <p:spPr>
              <a:xfrm>
                <a:off x="6825632" y="3621168"/>
                <a:ext cx="503373" cy="1519242"/>
              </a:xfrm>
              <a:prstGeom prst="roundRect">
                <a:avLst>
                  <a:gd name="adj" fmla="val 37845"/>
                </a:avLst>
              </a:prstGeom>
              <a:solidFill>
                <a:srgbClr val="00A1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80" name="圆角矩形"/>
              <p:cNvSpPr/>
              <p:nvPr/>
            </p:nvSpPr>
            <p:spPr>
              <a:xfrm>
                <a:off x="9300681" y="221"/>
                <a:ext cx="503373" cy="1519242"/>
              </a:xfrm>
              <a:prstGeom prst="roundRect">
                <a:avLst>
                  <a:gd name="adj" fmla="val 37845"/>
                </a:avLst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81" name="圆角矩形"/>
              <p:cNvSpPr/>
              <p:nvPr/>
            </p:nvSpPr>
            <p:spPr>
              <a:xfrm>
                <a:off x="9300681" y="1810916"/>
                <a:ext cx="503373" cy="1519242"/>
              </a:xfrm>
              <a:prstGeom prst="roundRect">
                <a:avLst>
                  <a:gd name="adj" fmla="val 37845"/>
                </a:avLst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82" name="圆角矩形"/>
              <p:cNvSpPr/>
              <p:nvPr/>
            </p:nvSpPr>
            <p:spPr>
              <a:xfrm>
                <a:off x="9300681" y="3621168"/>
                <a:ext cx="503373" cy="1519242"/>
              </a:xfrm>
              <a:prstGeom prst="roundRect">
                <a:avLst>
                  <a:gd name="adj" fmla="val 37845"/>
                </a:avLst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284" name="加号"/>
            <p:cNvSpPr/>
            <p:nvPr/>
          </p:nvSpPr>
          <p:spPr>
            <a:xfrm>
              <a:off x="5654915" y="1976658"/>
              <a:ext cx="932761" cy="932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9" y="0"/>
                  </a:moveTo>
                  <a:cubicBezTo>
                    <a:pt x="4834" y="0"/>
                    <a:pt x="0" y="4836"/>
                    <a:pt x="0" y="10801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4" y="21600"/>
                    <a:pt x="21600" y="16765"/>
                    <a:pt x="21600" y="10801"/>
                  </a:cubicBezTo>
                  <a:cubicBezTo>
                    <a:pt x="21600" y="4836"/>
                    <a:pt x="16764" y="0"/>
                    <a:pt x="10799" y="0"/>
                  </a:cubicBezTo>
                  <a:close/>
                  <a:moveTo>
                    <a:pt x="9533" y="3765"/>
                  </a:moveTo>
                  <a:lnTo>
                    <a:pt x="12065" y="3765"/>
                  </a:lnTo>
                  <a:cubicBezTo>
                    <a:pt x="12100" y="3765"/>
                    <a:pt x="12129" y="3794"/>
                    <a:pt x="12129" y="3830"/>
                  </a:cubicBezTo>
                  <a:lnTo>
                    <a:pt x="12129" y="9407"/>
                  </a:lnTo>
                  <a:cubicBezTo>
                    <a:pt x="12129" y="9442"/>
                    <a:pt x="12157" y="9471"/>
                    <a:pt x="12192" y="9471"/>
                  </a:cubicBezTo>
                  <a:lnTo>
                    <a:pt x="17769" y="9471"/>
                  </a:lnTo>
                  <a:cubicBezTo>
                    <a:pt x="17804" y="9471"/>
                    <a:pt x="17833" y="9500"/>
                    <a:pt x="17833" y="9535"/>
                  </a:cubicBezTo>
                  <a:lnTo>
                    <a:pt x="17835" y="12067"/>
                  </a:lnTo>
                  <a:cubicBezTo>
                    <a:pt x="17835" y="12102"/>
                    <a:pt x="17806" y="12129"/>
                    <a:pt x="17770" y="12129"/>
                  </a:cubicBezTo>
                  <a:lnTo>
                    <a:pt x="12193" y="12129"/>
                  </a:lnTo>
                  <a:cubicBezTo>
                    <a:pt x="12158" y="12129"/>
                    <a:pt x="12129" y="12158"/>
                    <a:pt x="12129" y="12193"/>
                  </a:cubicBezTo>
                  <a:lnTo>
                    <a:pt x="12129" y="17770"/>
                  </a:lnTo>
                  <a:cubicBezTo>
                    <a:pt x="12129" y="17806"/>
                    <a:pt x="12100" y="17835"/>
                    <a:pt x="12065" y="17835"/>
                  </a:cubicBezTo>
                  <a:lnTo>
                    <a:pt x="9533" y="17835"/>
                  </a:lnTo>
                  <a:cubicBezTo>
                    <a:pt x="9498" y="17835"/>
                    <a:pt x="9471" y="17806"/>
                    <a:pt x="9471" y="17770"/>
                  </a:cubicBezTo>
                  <a:lnTo>
                    <a:pt x="9471" y="12193"/>
                  </a:lnTo>
                  <a:cubicBezTo>
                    <a:pt x="9471" y="12158"/>
                    <a:pt x="9442" y="12131"/>
                    <a:pt x="9407" y="12131"/>
                  </a:cubicBezTo>
                  <a:lnTo>
                    <a:pt x="3828" y="12131"/>
                  </a:lnTo>
                  <a:cubicBezTo>
                    <a:pt x="3793" y="12131"/>
                    <a:pt x="3765" y="12102"/>
                    <a:pt x="3765" y="12067"/>
                  </a:cubicBezTo>
                  <a:lnTo>
                    <a:pt x="3765" y="9535"/>
                  </a:lnTo>
                  <a:cubicBezTo>
                    <a:pt x="3765" y="9500"/>
                    <a:pt x="3793" y="9471"/>
                    <a:pt x="3828" y="9471"/>
                  </a:cubicBezTo>
                  <a:lnTo>
                    <a:pt x="9407" y="9471"/>
                  </a:lnTo>
                  <a:cubicBezTo>
                    <a:pt x="9442" y="9471"/>
                    <a:pt x="9469" y="9443"/>
                    <a:pt x="9469" y="9408"/>
                  </a:cubicBezTo>
                  <a:lnTo>
                    <a:pt x="9469" y="3830"/>
                  </a:lnTo>
                  <a:cubicBezTo>
                    <a:pt x="9469" y="3794"/>
                    <a:pt x="9498" y="3765"/>
                    <a:pt x="9533" y="376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矩形"/>
          <p:cNvSpPr/>
          <p:nvPr/>
        </p:nvSpPr>
        <p:spPr>
          <a:xfrm>
            <a:off x="1580650" y="7126192"/>
            <a:ext cx="10614960" cy="1433164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290" name="成组"/>
          <p:cNvGrpSpPr/>
          <p:nvPr/>
        </p:nvGrpSpPr>
        <p:grpSpPr>
          <a:xfrm>
            <a:off x="1628043" y="6511850"/>
            <a:ext cx="10520174" cy="2027835"/>
            <a:chOff x="0" y="0"/>
            <a:chExt cx="10520172" cy="2027834"/>
          </a:xfrm>
        </p:grpSpPr>
        <p:sp>
          <p:nvSpPr>
            <p:cNvPr id="288" name="矩形"/>
            <p:cNvSpPr/>
            <p:nvPr/>
          </p:nvSpPr>
          <p:spPr>
            <a:xfrm>
              <a:off x="0" y="0"/>
              <a:ext cx="10520173" cy="692299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89" name="矩形"/>
            <p:cNvSpPr/>
            <p:nvPr/>
          </p:nvSpPr>
          <p:spPr>
            <a:xfrm>
              <a:off x="0" y="1335536"/>
              <a:ext cx="10520173" cy="692299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293" name="成组"/>
          <p:cNvGrpSpPr/>
          <p:nvPr/>
        </p:nvGrpSpPr>
        <p:grpSpPr>
          <a:xfrm>
            <a:off x="5435637" y="5910051"/>
            <a:ext cx="5026497" cy="2580130"/>
            <a:chOff x="0" y="0"/>
            <a:chExt cx="5026496" cy="2580128"/>
          </a:xfrm>
        </p:grpSpPr>
        <p:sp>
          <p:nvSpPr>
            <p:cNvPr id="291" name="矩形"/>
            <p:cNvSpPr/>
            <p:nvPr/>
          </p:nvSpPr>
          <p:spPr>
            <a:xfrm>
              <a:off x="0" y="0"/>
              <a:ext cx="1771521" cy="2580129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92" name="矩形"/>
            <p:cNvSpPr/>
            <p:nvPr/>
          </p:nvSpPr>
          <p:spPr>
            <a:xfrm>
              <a:off x="3254976" y="0"/>
              <a:ext cx="1771521" cy="2580129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94" name="ID of MRPC &amp; QQ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ID of MRPC &amp; QQP</a:t>
            </a:r>
          </a:p>
        </p:txBody>
      </p:sp>
      <p:pic>
        <p:nvPicPr>
          <p:cNvPr id="29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4018" y="3634303"/>
            <a:ext cx="12014073" cy="7636063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MRPC: 判断两个段落的语意是否相同，3700 samples…"/>
          <p:cNvSpPr txBox="1"/>
          <p:nvPr/>
        </p:nvSpPr>
        <p:spPr>
          <a:xfrm>
            <a:off x="1552150" y="12144068"/>
            <a:ext cx="7345986" cy="948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MRPC: 判断两个段落的语意是否相同，3700 samples</a:t>
            </a:r>
          </a:p>
          <a:p>
            <a:pPr algn="l"/>
            <a:r>
              <a:t>QQP: 判断两个问题的语意是否相同，363k samples</a:t>
            </a:r>
          </a:p>
        </p:txBody>
      </p:sp>
      <p:sp>
        <p:nvSpPr>
          <p:cNvPr id="297" name="SAID👏…"/>
          <p:cNvSpPr/>
          <p:nvPr/>
        </p:nvSpPr>
        <p:spPr>
          <a:xfrm>
            <a:off x="14732370" y="5346218"/>
            <a:ext cx="6277059" cy="2671259"/>
          </a:xfrm>
          <a:prstGeom prst="roundRect">
            <a:avLst>
              <a:gd name="adj" fmla="val 15000"/>
            </a:avLst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5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SAID👏</a:t>
            </a:r>
          </a:p>
          <a:p>
            <a:pPr defTabSz="825500">
              <a:defRPr sz="5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RoBERTa👏</a:t>
            </a:r>
          </a:p>
          <a:p>
            <a:pPr defTabSz="825500">
              <a:defRPr sz="5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Bigger is better👏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xit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xit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0" grpId="3"/>
      <p:bldP build="whole" bldLvl="1" animBg="1" rev="0" advAuto="0" spid="290" grpId="4"/>
      <p:bldP build="whole" bldLvl="1" animBg="1" rev="0" advAuto="0" spid="287" grpId="5"/>
      <p:bldP build="whole" bldLvl="1" animBg="1" rev="0" advAuto="0" spid="287" grpId="6"/>
      <p:bldP build="whole" bldLvl="1" animBg="1" rev="0" advAuto="0" spid="293" grpId="1"/>
      <p:bldP build="whole" bldLvl="1" animBg="1" rev="0" advAuto="0" spid="293" grpId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Effect of ID on Accurac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Effect of ID on Accuracy</a:t>
            </a:r>
          </a:p>
        </p:txBody>
      </p:sp>
      <p:pic>
        <p:nvPicPr>
          <p:cNvPr id="30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2162" y="2267808"/>
            <a:ext cx="16673798" cy="10459960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Intrinsic Dimension⬆️…"/>
          <p:cNvSpPr/>
          <p:nvPr/>
        </p:nvSpPr>
        <p:spPr>
          <a:xfrm>
            <a:off x="17412699" y="3071326"/>
            <a:ext cx="4462034" cy="2316733"/>
          </a:xfrm>
          <a:prstGeom prst="roundRect">
            <a:avLst>
              <a:gd name="adj" fmla="val 16925"/>
            </a:avLst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Intrinsic Dimension⬆️</a:t>
            </a:r>
          </a:p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Accuracy⬆️</a:t>
            </a:r>
          </a:p>
        </p:txBody>
      </p:sp>
      <p:sp>
        <p:nvSpPr>
          <p:cNvPr id="302" name="线条"/>
          <p:cNvSpPr/>
          <p:nvPr/>
        </p:nvSpPr>
        <p:spPr>
          <a:xfrm flipH="1" flipV="1">
            <a:off x="12857618" y="5193260"/>
            <a:ext cx="333580" cy="33357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03" name="90%线"/>
          <p:cNvSpPr txBox="1"/>
          <p:nvPr/>
        </p:nvSpPr>
        <p:spPr>
          <a:xfrm>
            <a:off x="13477383" y="5635687"/>
            <a:ext cx="106283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90%线</a:t>
            </a:r>
          </a:p>
        </p:txBody>
      </p:sp>
      <p:sp>
        <p:nvSpPr>
          <p:cNvPr id="304" name="圆形"/>
          <p:cNvSpPr/>
          <p:nvPr/>
        </p:nvSpPr>
        <p:spPr>
          <a:xfrm>
            <a:off x="7683440" y="4963950"/>
            <a:ext cx="171457" cy="171457"/>
          </a:xfrm>
          <a:prstGeom prst="ellipse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5" name="圆形"/>
          <p:cNvSpPr/>
          <p:nvPr/>
        </p:nvSpPr>
        <p:spPr>
          <a:xfrm>
            <a:off x="7147707" y="4850995"/>
            <a:ext cx="171457" cy="171457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6" name="圆形"/>
          <p:cNvSpPr/>
          <p:nvPr/>
        </p:nvSpPr>
        <p:spPr>
          <a:xfrm>
            <a:off x="6394872" y="4635202"/>
            <a:ext cx="171457" cy="171457"/>
          </a:xfrm>
          <a:prstGeom prst="ellipse">
            <a:avLst/>
          </a:prstGeom>
          <a:solidFill>
            <a:srgbClr val="60D93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7" name="圆形"/>
          <p:cNvSpPr/>
          <p:nvPr/>
        </p:nvSpPr>
        <p:spPr>
          <a:xfrm>
            <a:off x="4830760" y="4499394"/>
            <a:ext cx="171457" cy="171457"/>
          </a:xfrm>
          <a:prstGeom prst="ellipse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8" name="圆形"/>
          <p:cNvSpPr/>
          <p:nvPr/>
        </p:nvSpPr>
        <p:spPr>
          <a:xfrm>
            <a:off x="6614593" y="8477101"/>
            <a:ext cx="171457" cy="171457"/>
          </a:xfrm>
          <a:prstGeom prst="ellipse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9" name="圆形"/>
          <p:cNvSpPr/>
          <p:nvPr/>
        </p:nvSpPr>
        <p:spPr>
          <a:xfrm>
            <a:off x="7147707" y="8761452"/>
            <a:ext cx="171457" cy="171457"/>
          </a:xfrm>
          <a:prstGeom prst="ellipse">
            <a:avLst/>
          </a:prstGeom>
          <a:solidFill>
            <a:srgbClr val="60D93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0" name="圆形"/>
          <p:cNvSpPr/>
          <p:nvPr/>
        </p:nvSpPr>
        <p:spPr>
          <a:xfrm>
            <a:off x="10371269" y="8761452"/>
            <a:ext cx="171457" cy="171457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1" name="圆形"/>
          <p:cNvSpPr/>
          <p:nvPr/>
        </p:nvSpPr>
        <p:spPr>
          <a:xfrm>
            <a:off x="14094976" y="8761452"/>
            <a:ext cx="171457" cy="171457"/>
          </a:xfrm>
          <a:prstGeom prst="ellipse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Effect of Pretraining on D9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Effect of Pretraining on D90</a:t>
            </a:r>
          </a:p>
        </p:txBody>
      </p:sp>
      <p:pic>
        <p:nvPicPr>
          <p:cNvPr id="314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1729" y="4929964"/>
            <a:ext cx="17637152" cy="7813449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Pretraining Steps⬆️…"/>
          <p:cNvSpPr/>
          <p:nvPr/>
        </p:nvSpPr>
        <p:spPr>
          <a:xfrm>
            <a:off x="17412699" y="3071326"/>
            <a:ext cx="4462034" cy="2316733"/>
          </a:xfrm>
          <a:prstGeom prst="roundRect">
            <a:avLst>
              <a:gd name="adj" fmla="val 16925"/>
            </a:avLst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Pretraining Steps⬆️ </a:t>
            </a:r>
          </a:p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Intrinsic Dimension⬇️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Effect of Number of Parameters on D9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Effect of Number of Parameters on D90</a:t>
            </a:r>
          </a:p>
        </p:txBody>
      </p:sp>
      <p:pic>
        <p:nvPicPr>
          <p:cNvPr id="32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88353" y="3595693"/>
            <a:ext cx="24197229" cy="10252241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大模型👍…"/>
          <p:cNvSpPr/>
          <p:nvPr/>
        </p:nvSpPr>
        <p:spPr>
          <a:xfrm>
            <a:off x="17412699" y="3071326"/>
            <a:ext cx="4462034" cy="2316733"/>
          </a:xfrm>
          <a:prstGeom prst="roundRect">
            <a:avLst>
              <a:gd name="adj" fmla="val 16925"/>
            </a:avLst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大模型👍</a:t>
            </a:r>
          </a:p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RoBERTa👍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Motiv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Motivation</a:t>
            </a:r>
          </a:p>
        </p:txBody>
      </p:sp>
      <p:sp>
        <p:nvSpPr>
          <p:cNvPr id="156" name="幻灯片副标题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7" name="直觉上认为，解决问题所需要的参数应该和问题的难度大致呈正比。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直觉上认为，解决问题所需要的</a:t>
            </a:r>
            <a:r>
              <a:rPr>
                <a:solidFill>
                  <a:schemeClr val="accent1">
                    <a:lumOff val="16847"/>
                  </a:schemeClr>
                </a:solidFill>
              </a:rPr>
              <a:t>参数</a:t>
            </a:r>
            <a:r>
              <a:t>应该和问题的</a:t>
            </a:r>
            <a:r>
              <a:rPr>
                <a:solidFill>
                  <a:schemeClr val="accent5">
                    <a:hueOff val="-152895"/>
                    <a:lumOff val="12368"/>
                  </a:schemeClr>
                </a:solidFill>
              </a:rPr>
              <a:t>难度</a:t>
            </a:r>
            <a:r>
              <a:t>大致呈</a:t>
            </a:r>
            <a:r>
              <a:rPr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</a:rPr>
              <a:t>正比</a:t>
            </a:r>
            <a:r>
              <a:t>。</a:t>
            </a:r>
          </a:p>
          <a:p>
            <a:pPr/>
            <a:r>
              <a:t>但是到底需要多少呢？</a:t>
            </a:r>
          </a:p>
          <a:p>
            <a:pPr/>
            <a:r>
              <a:t>本文提出 </a:t>
            </a:r>
            <a:r>
              <a:rPr i="1" u="sng"/>
              <a:t>Intrinsic Dimension</a:t>
            </a:r>
            <a:r>
              <a:rPr i="1"/>
              <a:t> (ID) 的概念及其计算方法，用来</a:t>
            </a:r>
            <a:r>
              <a:rPr i="1">
                <a:solidFill>
                  <a:schemeClr val="accent1">
                    <a:lumOff val="16847"/>
                  </a:schemeClr>
                </a:solidFill>
              </a:rPr>
              <a:t>评估问题的难度</a:t>
            </a:r>
            <a:r>
              <a:rPr i="1"/>
              <a:t>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eneralization Stud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Generalization Study</a:t>
            </a:r>
          </a:p>
        </p:txBody>
      </p:sp>
      <p:pic>
        <p:nvPicPr>
          <p:cNvPr id="324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2658" y="2356663"/>
            <a:ext cx="14732844" cy="5544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2193" y="7199317"/>
            <a:ext cx="15533774" cy="61808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图像" descr="图像"/>
          <p:cNvPicPr>
            <a:picLocks noChangeAspect="1"/>
          </p:cNvPicPr>
          <p:nvPr/>
        </p:nvPicPr>
        <p:blipFill>
          <a:blip r:embed="rId5">
            <a:extLst/>
          </a:blip>
          <a:srcRect l="0" t="0" r="0" b="5328"/>
          <a:stretch>
            <a:fillRect/>
          </a:stretch>
        </p:blipFill>
        <p:spPr>
          <a:xfrm>
            <a:off x="16466435" y="12081609"/>
            <a:ext cx="4551708" cy="1127012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Intrinsic Dimension⬆️…"/>
          <p:cNvSpPr/>
          <p:nvPr/>
        </p:nvSpPr>
        <p:spPr>
          <a:xfrm>
            <a:off x="16396256" y="2270130"/>
            <a:ext cx="4462033" cy="2316733"/>
          </a:xfrm>
          <a:prstGeom prst="roundRect">
            <a:avLst>
              <a:gd name="adj" fmla="val 16925"/>
            </a:avLst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Intrinsic Dimension⬆️ </a:t>
            </a:r>
          </a:p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Eval Accuracy⬇️</a:t>
            </a:r>
          </a:p>
        </p:txBody>
      </p:sp>
      <p:sp>
        <p:nvSpPr>
          <p:cNvPr id="328" name="Intrinsic Dimension⬆️…"/>
          <p:cNvSpPr/>
          <p:nvPr/>
        </p:nvSpPr>
        <p:spPr>
          <a:xfrm>
            <a:off x="16511299" y="7814173"/>
            <a:ext cx="4462033" cy="2316733"/>
          </a:xfrm>
          <a:prstGeom prst="roundRect">
            <a:avLst>
              <a:gd name="adj" fmla="val 16925"/>
            </a:avLst>
          </a:prstGeom>
          <a:solidFill>
            <a:schemeClr val="accent2">
              <a:hueOff val="-202083"/>
              <a:satOff val="17755"/>
              <a:lumOff val="-1608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Intrinsic Dimension⬆️ </a:t>
            </a:r>
          </a:p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Generalization Gap⬆️</a:t>
            </a:r>
          </a:p>
        </p:txBody>
      </p:sp>
      <p:sp>
        <p:nvSpPr>
          <p:cNvPr id="329" name="箭头"/>
          <p:cNvSpPr/>
          <p:nvPr/>
        </p:nvSpPr>
        <p:spPr>
          <a:xfrm rot="13378466">
            <a:off x="14925842" y="11803957"/>
            <a:ext cx="1056235" cy="491950"/>
          </a:xfrm>
          <a:prstGeom prst="rightArrow">
            <a:avLst>
              <a:gd name="adj1" fmla="val 29352"/>
              <a:gd name="adj2" fmla="val 852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332" name="成组"/>
          <p:cNvGrpSpPr/>
          <p:nvPr/>
        </p:nvGrpSpPr>
        <p:grpSpPr>
          <a:xfrm>
            <a:off x="16396256" y="2275510"/>
            <a:ext cx="4610680" cy="7868909"/>
            <a:chOff x="0" y="0"/>
            <a:chExt cx="4610678" cy="7868908"/>
          </a:xfrm>
        </p:grpSpPr>
        <p:sp>
          <p:nvSpPr>
            <p:cNvPr id="330" name="Pretraining Steps⬆️…"/>
            <p:cNvSpPr/>
            <p:nvPr/>
          </p:nvSpPr>
          <p:spPr>
            <a:xfrm>
              <a:off x="0" y="0"/>
              <a:ext cx="4462033" cy="2316732"/>
            </a:xfrm>
            <a:prstGeom prst="roundRect">
              <a:avLst>
                <a:gd name="adj" fmla="val 16925"/>
              </a:avLst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t>Pretraining Steps⬆️</a:t>
              </a:r>
            </a:p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t>Eval Accuracy⬆️</a:t>
              </a:r>
            </a:p>
          </p:txBody>
        </p:sp>
        <p:sp>
          <p:nvSpPr>
            <p:cNvPr id="331" name="Pretraining Steps⬆️…"/>
            <p:cNvSpPr/>
            <p:nvPr/>
          </p:nvSpPr>
          <p:spPr>
            <a:xfrm>
              <a:off x="148646" y="5552176"/>
              <a:ext cx="4462033" cy="2316733"/>
            </a:xfrm>
            <a:prstGeom prst="roundRect">
              <a:avLst>
                <a:gd name="adj" fmla="val 16925"/>
              </a:avLst>
            </a:prstGeom>
            <a:solidFill>
              <a:schemeClr val="accent2">
                <a:hueOff val="-202083"/>
                <a:satOff val="17755"/>
                <a:lumOff val="-1608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t>Pretraining Steps⬆️</a:t>
              </a:r>
            </a:p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t>Generalization Gap⬇️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5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7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2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umma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Summary</a:t>
            </a:r>
          </a:p>
        </p:txBody>
      </p:sp>
      <p:sp>
        <p:nvSpPr>
          <p:cNvPr id="337" name="幻灯片副标题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8" name="Intrinsic Dimension 提供了一种量化问题难度的指标，以及一种新的衡量不同模型对同一任务适合程度的指标。…"/>
          <p:cNvSpPr txBox="1"/>
          <p:nvPr>
            <p:ph type="body" sz="half" idx="1"/>
          </p:nvPr>
        </p:nvSpPr>
        <p:spPr>
          <a:xfrm>
            <a:off x="3788872" y="4255668"/>
            <a:ext cx="19425095" cy="3444994"/>
          </a:xfrm>
          <a:prstGeom prst="rect">
            <a:avLst/>
          </a:prstGeom>
        </p:spPr>
        <p:txBody>
          <a:bodyPr/>
          <a:lstStyle/>
          <a:p>
            <a:pPr/>
            <a:r>
              <a:t>Intrinsic Dimension 提供了一种</a:t>
            </a:r>
            <a:r>
              <a:rPr>
                <a:solidFill>
                  <a:schemeClr val="accent1"/>
                </a:solidFill>
              </a:rPr>
              <a:t>量化问题难度</a:t>
            </a:r>
            <a:r>
              <a:t>的指标，以及一种新的衡量不同模型对同一任务</a:t>
            </a:r>
            <a:r>
              <a:rPr>
                <a:solidFill>
                  <a:schemeClr val="accent1"/>
                </a:solidFill>
              </a:rPr>
              <a:t>适合程度</a:t>
            </a:r>
            <a:r>
              <a:t>的指标。</a:t>
            </a:r>
          </a:p>
          <a:p>
            <a:pPr/>
            <a:r>
              <a:t>ID 框架提供了一种更加</a:t>
            </a:r>
            <a:r>
              <a:rPr>
                <a:solidFill>
                  <a:schemeClr val="accent2"/>
                </a:solidFill>
              </a:rPr>
              <a:t>轻量</a:t>
            </a:r>
            <a:r>
              <a:t>的模型</a:t>
            </a:r>
            <a:r>
              <a:rPr>
                <a:solidFill>
                  <a:schemeClr val="accent4">
                    <a:hueOff val="-1247790"/>
                    <a:lumOff val="-12326"/>
                  </a:schemeClr>
                </a:solidFill>
              </a:rPr>
              <a:t>分发/微调</a:t>
            </a:r>
            <a:r>
              <a:t>方式。</a:t>
            </a:r>
          </a:p>
        </p:txBody>
      </p:sp>
      <p:sp>
        <p:nvSpPr>
          <p:cNvPr id="339" name="ID 微调很难达到预训练模型直接微调的性能。"/>
          <p:cNvSpPr txBox="1"/>
          <p:nvPr/>
        </p:nvSpPr>
        <p:spPr>
          <a:xfrm>
            <a:off x="3846005" y="9928748"/>
            <a:ext cx="21971001" cy="1296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ID 微调</a:t>
            </a:r>
            <a:r>
              <a:rPr>
                <a:solidFill>
                  <a:schemeClr val="accent4">
                    <a:hueOff val="-476017"/>
                    <a:lumOff val="-10042"/>
                  </a:schemeClr>
                </a:solidFill>
              </a:rPr>
              <a:t>很难达到</a:t>
            </a:r>
            <a:r>
              <a:t>预训练模型直接微调的性能。</a:t>
            </a:r>
          </a:p>
        </p:txBody>
      </p:sp>
      <p:sp>
        <p:nvSpPr>
          <p:cNvPr id="340" name="👍"/>
          <p:cNvSpPr txBox="1"/>
          <p:nvPr/>
        </p:nvSpPr>
        <p:spPr>
          <a:xfrm>
            <a:off x="1490297" y="4935544"/>
            <a:ext cx="1384301" cy="176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/>
            </a:lvl1pPr>
          </a:lstStyle>
          <a:p>
            <a:pPr/>
            <a:r>
              <a:t>👍</a:t>
            </a:r>
          </a:p>
        </p:txBody>
      </p:sp>
      <p:sp>
        <p:nvSpPr>
          <p:cNvPr id="341" name="👎"/>
          <p:cNvSpPr txBox="1"/>
          <p:nvPr/>
        </p:nvSpPr>
        <p:spPr>
          <a:xfrm>
            <a:off x="1467445" y="9484573"/>
            <a:ext cx="1384301" cy="176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/>
            </a:lvl1pPr>
          </a:lstStyle>
          <a:p>
            <a:pPr/>
            <a:r>
              <a:t>👎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oy 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Toy Example</a:t>
            </a:r>
          </a:p>
        </p:txBody>
      </p:sp>
      <p:sp>
        <p:nvSpPr>
          <p:cNvPr id="160" name="幻灯片副标题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pSp>
        <p:nvGrpSpPr>
          <p:cNvPr id="164" name="成组"/>
          <p:cNvGrpSpPr/>
          <p:nvPr/>
        </p:nvGrpSpPr>
        <p:grpSpPr>
          <a:xfrm>
            <a:off x="-284950" y="3917903"/>
            <a:ext cx="15816170" cy="8711537"/>
            <a:chOff x="0" y="0"/>
            <a:chExt cx="15816169" cy="8711535"/>
          </a:xfrm>
        </p:grpSpPr>
        <p:pic>
          <p:nvPicPr>
            <p:cNvPr id="161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2057453"/>
              <a:ext cx="15816170" cy="64253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2" name="方程"/>
            <p:cNvSpPr txBox="1"/>
            <p:nvPr/>
          </p:nvSpPr>
          <p:spPr>
            <a:xfrm>
              <a:off x="2424171" y="707492"/>
              <a:ext cx="5017848" cy="8540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sSup>
                      <m:e>
                        <m:r>
                          <a:rPr xmlns:a="http://schemas.openxmlformats.org/drawingml/2006/main" sz="6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xmlns:a="http://schemas.openxmlformats.org/drawingml/2006/main" sz="6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xmlns:a="http://schemas.openxmlformats.org/drawingml/2006/main" sz="6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xmlns:a="http://schemas.openxmlformats.org/drawingml/2006/main" sz="6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xmlns:a="http://schemas.openxmlformats.org/drawingml/2006/main" sz="6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xmlns:a="http://schemas.openxmlformats.org/drawingml/2006/main" sz="6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1000</m:t>
                    </m:r>
                  </m:oMath>
                </m:oMathPara>
              </a14:m>
              <a:endParaRPr sz="6900"/>
            </a:p>
          </p:txBody>
        </p:sp>
        <p:sp>
          <p:nvSpPr>
            <p:cNvPr id="163" name="圆角矩形"/>
            <p:cNvSpPr/>
            <p:nvPr/>
          </p:nvSpPr>
          <p:spPr>
            <a:xfrm>
              <a:off x="1581654" y="0"/>
              <a:ext cx="13469773" cy="8711536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成组"/>
          <p:cNvGrpSpPr/>
          <p:nvPr/>
        </p:nvGrpSpPr>
        <p:grpSpPr>
          <a:xfrm>
            <a:off x="1873232" y="4308849"/>
            <a:ext cx="3155469" cy="2165189"/>
            <a:chOff x="0" y="0"/>
            <a:chExt cx="3155467" cy="2165188"/>
          </a:xfrm>
        </p:grpSpPr>
        <p:sp>
          <p:nvSpPr>
            <p:cNvPr id="166" name="圆角矩形"/>
            <p:cNvSpPr/>
            <p:nvPr/>
          </p:nvSpPr>
          <p:spPr>
            <a:xfrm>
              <a:off x="2301365" y="0"/>
              <a:ext cx="854103" cy="2143651"/>
            </a:xfrm>
            <a:prstGeom prst="roundRect">
              <a:avLst>
                <a:gd name="adj" fmla="val 22304"/>
              </a:avLst>
            </a:prstGeom>
            <a:solidFill>
              <a:srgbClr val="D5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67" name="重参数化变换"/>
            <p:cNvSpPr/>
            <p:nvPr/>
          </p:nvSpPr>
          <p:spPr>
            <a:xfrm>
              <a:off x="0" y="1239803"/>
              <a:ext cx="3149913" cy="925386"/>
            </a:xfrm>
            <a:prstGeom prst="roundRect">
              <a:avLst>
                <a:gd name="adj" fmla="val 20586"/>
              </a:avLst>
            </a:prstGeom>
            <a:solidFill>
              <a:srgbClr val="D5D5D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重参数化变换</a:t>
              </a:r>
            </a:p>
          </p:txBody>
        </p:sp>
      </p:grpSp>
      <p:grpSp>
        <p:nvGrpSpPr>
          <p:cNvPr id="171" name="成组"/>
          <p:cNvGrpSpPr/>
          <p:nvPr/>
        </p:nvGrpSpPr>
        <p:grpSpPr>
          <a:xfrm>
            <a:off x="4995581" y="2713149"/>
            <a:ext cx="2719116" cy="2739571"/>
            <a:chOff x="0" y="0"/>
            <a:chExt cx="2719114" cy="2739570"/>
          </a:xfrm>
        </p:grpSpPr>
        <p:sp>
          <p:nvSpPr>
            <p:cNvPr id="169" name="圆角矩形"/>
            <p:cNvSpPr/>
            <p:nvPr/>
          </p:nvSpPr>
          <p:spPr>
            <a:xfrm>
              <a:off x="16569" y="22772"/>
              <a:ext cx="992211" cy="2716799"/>
            </a:xfrm>
            <a:prstGeom prst="roundRect">
              <a:avLst>
                <a:gd name="adj" fmla="val 19200"/>
              </a:avLst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70" name="优化子空间"/>
            <p:cNvSpPr/>
            <p:nvPr/>
          </p:nvSpPr>
          <p:spPr>
            <a:xfrm>
              <a:off x="0" y="0"/>
              <a:ext cx="2719115" cy="1270000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优化子空间</a:t>
              </a:r>
            </a:p>
          </p:txBody>
        </p:sp>
      </p:grpSp>
      <p:grpSp>
        <p:nvGrpSpPr>
          <p:cNvPr id="174" name="成组"/>
          <p:cNvGrpSpPr/>
          <p:nvPr/>
        </p:nvGrpSpPr>
        <p:grpSpPr>
          <a:xfrm>
            <a:off x="2433734" y="2713149"/>
            <a:ext cx="2441927" cy="2762343"/>
            <a:chOff x="0" y="0"/>
            <a:chExt cx="2441925" cy="2762342"/>
          </a:xfrm>
        </p:grpSpPr>
        <p:sp>
          <p:nvSpPr>
            <p:cNvPr id="172" name="圆角矩形"/>
            <p:cNvSpPr/>
            <p:nvPr/>
          </p:nvSpPr>
          <p:spPr>
            <a:xfrm>
              <a:off x="0" y="0"/>
              <a:ext cx="1339425" cy="2762343"/>
            </a:xfrm>
            <a:prstGeom prst="roundRect">
              <a:avLst>
                <a:gd name="adj" fmla="val 16495"/>
              </a:avLst>
            </a:prstGeom>
            <a:solidFill>
              <a:srgbClr val="00A1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73" name="随机数生成"/>
            <p:cNvSpPr/>
            <p:nvPr/>
          </p:nvSpPr>
          <p:spPr>
            <a:xfrm>
              <a:off x="34296" y="0"/>
              <a:ext cx="2407630" cy="1270000"/>
            </a:xfrm>
            <a:prstGeom prst="roundRect">
              <a:avLst>
                <a:gd name="adj" fmla="val 15000"/>
              </a:avLst>
            </a:prstGeom>
            <a:solidFill>
              <a:srgbClr val="00A1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随机数生成</a:t>
              </a:r>
            </a:p>
          </p:txBody>
        </p:sp>
      </p:grpSp>
      <p:sp>
        <p:nvSpPr>
          <p:cNvPr id="175" name="Intrinsic Dimen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Intrinsic Dimension</a:t>
            </a:r>
          </a:p>
        </p:txBody>
      </p:sp>
      <p:sp>
        <p:nvSpPr>
          <p:cNvPr id="176" name="[ICLR18] MEASURING THE INTRINSIC DIMENSION OF OBJECTIVE L ANDSCAPES"/>
          <p:cNvSpPr txBox="1"/>
          <p:nvPr/>
        </p:nvSpPr>
        <p:spPr>
          <a:xfrm>
            <a:off x="202908" y="13049148"/>
            <a:ext cx="11561065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[ICLR18] MEASURING THE INTRINSIC DIMENSION OF OBJECTIVE L ANDSCAPES</a:t>
            </a:r>
          </a:p>
        </p:txBody>
      </p:sp>
      <p:sp>
        <p:nvSpPr>
          <p:cNvPr id="177" name="线条"/>
          <p:cNvSpPr/>
          <p:nvPr/>
        </p:nvSpPr>
        <p:spPr>
          <a:xfrm flipV="1">
            <a:off x="11723818" y="2713148"/>
            <a:ext cx="1" cy="8968932"/>
          </a:xfrm>
          <a:prstGeom prst="lin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78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01870" y="3607077"/>
            <a:ext cx="10480026" cy="4257511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方程"/>
          <p:cNvSpPr txBox="1"/>
          <p:nvPr/>
        </p:nvSpPr>
        <p:spPr>
          <a:xfrm>
            <a:off x="13608161" y="2712573"/>
            <a:ext cx="3345233" cy="56938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4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p>
                      <m:r>
                        <a:rPr xmlns:a="http://schemas.openxmlformats.org/drawingml/2006/main" sz="4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p>
                  </m:sSup>
                  <m:r>
                    <a:rPr xmlns:a="http://schemas.openxmlformats.org/drawingml/2006/main" sz="4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4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4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1000</m:t>
                  </m:r>
                </m:oMath>
              </m:oMathPara>
            </a14:m>
            <a:endParaRPr sz="4600"/>
          </a:p>
        </p:txBody>
      </p:sp>
      <p:sp>
        <p:nvSpPr>
          <p:cNvPr id="180" name="方程"/>
          <p:cNvSpPr txBox="1"/>
          <p:nvPr/>
        </p:nvSpPr>
        <p:spPr>
          <a:xfrm>
            <a:off x="13465981" y="9558360"/>
            <a:ext cx="2539258" cy="58182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4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p>
                      <m:r>
                        <a:rPr xmlns:a="http://schemas.openxmlformats.org/drawingml/2006/main" sz="4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p>
                  </m:sSup>
                  <m:r>
                    <a:rPr xmlns:a="http://schemas.openxmlformats.org/drawingml/2006/main" sz="4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4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4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10</m:t>
                  </m:r>
                </m:oMath>
              </m:oMathPara>
            </a14:m>
            <a:endParaRPr sz="4600"/>
          </a:p>
        </p:txBody>
      </p:sp>
      <p:sp>
        <p:nvSpPr>
          <p:cNvPr id="181" name="方程"/>
          <p:cNvSpPr txBox="1"/>
          <p:nvPr/>
        </p:nvSpPr>
        <p:spPr>
          <a:xfrm>
            <a:off x="13465981" y="10609536"/>
            <a:ext cx="3738086" cy="68516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4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p>
                      <m:r>
                        <a:rPr xmlns:a="http://schemas.openxmlformats.org/drawingml/2006/main" sz="4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p>
                  </m:sSup>
                  <m:r>
                    <a:rPr xmlns:a="http://schemas.openxmlformats.org/drawingml/2006/main" sz="4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Sup>
                    <m:e>
                      <m:r>
                        <a:rPr xmlns:a="http://schemas.openxmlformats.org/drawingml/2006/main" sz="4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4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  <m:sup>
                      <m:r>
                        <a:rPr xmlns:a="http://schemas.openxmlformats.org/drawingml/2006/main" sz="4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p>
                  </m:sSubSup>
                  <m:r>
                    <a:rPr xmlns:a="http://schemas.openxmlformats.org/drawingml/2006/main" sz="4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sSup>
                    <m:e>
                      <m:r>
                        <a:rPr xmlns:a="http://schemas.openxmlformats.org/drawingml/2006/main" sz="4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p>
                      <m:r>
                        <a:rPr xmlns:a="http://schemas.openxmlformats.org/drawingml/2006/main" sz="4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p>
                  </m:sSup>
                </m:oMath>
              </m:oMathPara>
            </a14:m>
            <a:endParaRPr sz="4600"/>
          </a:p>
        </p:txBody>
      </p:sp>
      <p:sp>
        <p:nvSpPr>
          <p:cNvPr id="182" name="线条"/>
          <p:cNvSpPr/>
          <p:nvPr/>
        </p:nvSpPr>
        <p:spPr>
          <a:xfrm flipV="1">
            <a:off x="16705684" y="11361210"/>
            <a:ext cx="1" cy="56938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3" name="优化X^d，使X^D满足方程组"/>
          <p:cNvSpPr txBox="1"/>
          <p:nvPr/>
        </p:nvSpPr>
        <p:spPr>
          <a:xfrm>
            <a:off x="16504815" y="12224323"/>
            <a:ext cx="592942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优化X^d，使X^D满足方程组</a:t>
            </a:r>
          </a:p>
        </p:txBody>
      </p:sp>
      <p:sp>
        <p:nvSpPr>
          <p:cNvPr id="184" name="圆角矩形"/>
          <p:cNvSpPr/>
          <p:nvPr/>
        </p:nvSpPr>
        <p:spPr>
          <a:xfrm>
            <a:off x="13049898" y="2243779"/>
            <a:ext cx="8925268" cy="5772391"/>
          </a:xfrm>
          <a:prstGeom prst="roundRect">
            <a:avLst>
              <a:gd name="adj" fmla="val 15000"/>
            </a:avLst>
          </a:prstGeom>
          <a:ln w="38100">
            <a:solidFill>
              <a:srgbClr val="0000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198" name="成组"/>
          <p:cNvGrpSpPr/>
          <p:nvPr/>
        </p:nvGrpSpPr>
        <p:grpSpPr>
          <a:xfrm>
            <a:off x="702192" y="6451970"/>
            <a:ext cx="9714598" cy="6080297"/>
            <a:chOff x="0" y="0"/>
            <a:chExt cx="9714596" cy="6080295"/>
          </a:xfrm>
        </p:grpSpPr>
        <p:grpSp>
          <p:nvGrpSpPr>
            <p:cNvPr id="196" name="成组"/>
            <p:cNvGrpSpPr/>
            <p:nvPr/>
          </p:nvGrpSpPr>
          <p:grpSpPr>
            <a:xfrm>
              <a:off x="-1" y="0"/>
              <a:ext cx="9714598" cy="6080296"/>
              <a:chOff x="0" y="0"/>
              <a:chExt cx="9714596" cy="6080295"/>
            </a:xfrm>
          </p:grpSpPr>
          <p:sp>
            <p:nvSpPr>
              <p:cNvPr id="185" name="圆角矩形"/>
              <p:cNvSpPr/>
              <p:nvPr/>
            </p:nvSpPr>
            <p:spPr>
              <a:xfrm>
                <a:off x="0" y="1342525"/>
                <a:ext cx="503372" cy="2455581"/>
              </a:xfrm>
              <a:prstGeom prst="roundRect">
                <a:avLst>
                  <a:gd name="adj" fmla="val 37845"/>
                </a:avLst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6" name="圆角矩形"/>
              <p:cNvSpPr/>
              <p:nvPr/>
            </p:nvSpPr>
            <p:spPr>
              <a:xfrm>
                <a:off x="5009188" y="0"/>
                <a:ext cx="503372" cy="5140631"/>
              </a:xfrm>
              <a:prstGeom prst="roundRect">
                <a:avLst>
                  <a:gd name="adj" fmla="val 37845"/>
                </a:avLst>
              </a:prstGeom>
              <a:solidFill>
                <a:schemeClr val="accent1">
                  <a:lumOff val="16847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7" name="箭头"/>
              <p:cNvSpPr/>
              <p:nvPr/>
            </p:nvSpPr>
            <p:spPr>
              <a:xfrm>
                <a:off x="939124" y="2101655"/>
                <a:ext cx="3634311" cy="937321"/>
              </a:xfrm>
              <a:prstGeom prst="rightArrow">
                <a:avLst>
                  <a:gd name="adj1" fmla="val 33995"/>
                  <a:gd name="adj2" fmla="val 52862"/>
                </a:avLst>
              </a:pr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8" name="reparameterize"/>
              <p:cNvSpPr/>
              <p:nvPr/>
            </p:nvSpPr>
            <p:spPr>
              <a:xfrm>
                <a:off x="989992" y="2096379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l">
                  <a:lnSpc>
                    <a:spcPct val="90000"/>
                  </a:lnSpc>
                  <a:spcBef>
                    <a:spcPts val="4500"/>
                  </a:spcBef>
                  <a:defRPr sz="3500">
                    <a:solidFill>
                      <a:srgbClr val="000000"/>
                    </a:solidFill>
                  </a:defRPr>
                </a:lvl1pPr>
              </a:lstStyle>
              <a:p>
                <a:pPr/>
                <a:r>
                  <a:t>reparameterize</a:t>
                </a:r>
              </a:p>
            </p:txBody>
          </p:sp>
          <p:sp>
            <p:nvSpPr>
              <p:cNvPr id="189" name="方程"/>
              <p:cNvSpPr txBox="1"/>
              <p:nvPr/>
            </p:nvSpPr>
            <p:spPr>
              <a:xfrm>
                <a:off x="95628" y="4089115"/>
                <a:ext cx="535943" cy="5278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>
                    <m:oMathParaPr>
                      <m:jc m:val="centerGroup"/>
                    </m:oMathParaPr>
                    <m:oMath>
                      <m:sSup>
                        <m:e>
                          <m:r>
                            <a:rPr xmlns:a="http://schemas.openxmlformats.org/drawingml/2006/main" sz="48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xmlns:a="http://schemas.openxmlformats.org/drawingml/2006/main" sz="48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p>
                      </m:sSup>
                    </m:oMath>
                  </m:oMathPara>
                </a14:m>
                <a:endParaRPr sz="4800">
                  <a:solidFill>
                    <a:srgbClr val="5E5E5E"/>
                  </a:solidFill>
                </a:endParaRPr>
              </a:p>
            </p:txBody>
          </p:sp>
          <p:sp>
            <p:nvSpPr>
              <p:cNvPr id="190" name="方程"/>
              <p:cNvSpPr txBox="1"/>
              <p:nvPr/>
            </p:nvSpPr>
            <p:spPr>
              <a:xfrm>
                <a:off x="4612563" y="5414776"/>
                <a:ext cx="1296622" cy="6290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>
                    <m:oMathParaPr>
                      <m:jc m:val="centerGroup"/>
                    </m:oMathParaPr>
                    <m:oMath>
                      <m:r>
                        <a:rPr xmlns:a="http://schemas.openxmlformats.org/drawingml/2006/main" sz="48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48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e>
                          <m:r>
                            <a:rPr xmlns:a="http://schemas.openxmlformats.org/drawingml/2006/main" sz="48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xmlns:a="http://schemas.openxmlformats.org/drawingml/2006/main" sz="48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p>
                      </m:sSup>
                      <m:r>
                        <a:rPr xmlns:a="http://schemas.openxmlformats.org/drawingml/2006/main" sz="48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4800">
                  <a:solidFill>
                    <a:srgbClr val="5E5E5E"/>
                  </a:solidFill>
                </a:endParaRPr>
              </a:p>
            </p:txBody>
          </p:sp>
          <p:sp>
            <p:nvSpPr>
              <p:cNvPr id="191" name="圆角矩形"/>
              <p:cNvSpPr/>
              <p:nvPr/>
            </p:nvSpPr>
            <p:spPr>
              <a:xfrm>
                <a:off x="6825632" y="0"/>
                <a:ext cx="503373" cy="5140631"/>
              </a:xfrm>
              <a:prstGeom prst="roundRect">
                <a:avLst>
                  <a:gd name="adj" fmla="val 37845"/>
                </a:avLst>
              </a:prstGeom>
              <a:solidFill>
                <a:srgbClr val="00A1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2" name="方程"/>
              <p:cNvSpPr txBox="1"/>
              <p:nvPr/>
            </p:nvSpPr>
            <p:spPr>
              <a:xfrm>
                <a:off x="6771909" y="5378322"/>
                <a:ext cx="610820" cy="7019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>
                    <m:oMathParaPr>
                      <m:jc m:val="centerGroup"/>
                    </m:oMathParaPr>
                    <m:oMath>
                      <m:sSubSup>
                        <m:e>
                          <m:r>
                            <a:rPr xmlns:a="http://schemas.openxmlformats.org/drawingml/2006/main" sz="48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xmlns:a="http://schemas.openxmlformats.org/drawingml/2006/main" sz="48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xmlns:a="http://schemas.openxmlformats.org/drawingml/2006/main" sz="48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p>
                      </m:sSubSup>
                    </m:oMath>
                  </m:oMathPara>
                </a14:m>
                <a:endParaRPr sz="4800">
                  <a:solidFill>
                    <a:srgbClr val="5E5E5E"/>
                  </a:solidFill>
                </a:endParaRPr>
              </a:p>
            </p:txBody>
          </p:sp>
          <p:sp>
            <p:nvSpPr>
              <p:cNvPr id="193" name="箭头"/>
              <p:cNvSpPr/>
              <p:nvPr/>
            </p:nvSpPr>
            <p:spPr>
              <a:xfrm>
                <a:off x="7840792" y="2101655"/>
                <a:ext cx="1040302" cy="937321"/>
              </a:xfrm>
              <a:prstGeom prst="rightArrow">
                <a:avLst>
                  <a:gd name="adj1" fmla="val 33995"/>
                  <a:gd name="adj2" fmla="val 52862"/>
                </a:avLst>
              </a:prstGeom>
              <a:solidFill>
                <a:srgbClr val="5E5E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4" name="圆角矩形"/>
              <p:cNvSpPr/>
              <p:nvPr/>
            </p:nvSpPr>
            <p:spPr>
              <a:xfrm>
                <a:off x="9157501" y="0"/>
                <a:ext cx="503373" cy="5140631"/>
              </a:xfrm>
              <a:prstGeom prst="roundRect">
                <a:avLst>
                  <a:gd name="adj" fmla="val 37845"/>
                </a:avLst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5" name="方程"/>
              <p:cNvSpPr txBox="1"/>
              <p:nvPr/>
            </p:nvSpPr>
            <p:spPr>
              <a:xfrm>
                <a:off x="9103777" y="5378322"/>
                <a:ext cx="610820" cy="5148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>
                    <m:oMathParaPr>
                      <m:jc m:val="centerGroup"/>
                    </m:oMathParaPr>
                    <m:oMath>
                      <m:sSup>
                        <m:e>
                          <m:r>
                            <a:rPr xmlns:a="http://schemas.openxmlformats.org/drawingml/2006/main" sz="48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xmlns:a="http://schemas.openxmlformats.org/drawingml/2006/main" sz="48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p>
                      </m:sSup>
                    </m:oMath>
                  </m:oMathPara>
                </a14:m>
                <a:endParaRPr sz="4800">
                  <a:solidFill>
                    <a:srgbClr val="5E5E5E"/>
                  </a:solidFill>
                </a:endParaRPr>
              </a:p>
            </p:txBody>
          </p:sp>
        </p:grpSp>
        <p:sp>
          <p:nvSpPr>
            <p:cNvPr id="197" name="加号"/>
            <p:cNvSpPr/>
            <p:nvPr/>
          </p:nvSpPr>
          <p:spPr>
            <a:xfrm>
              <a:off x="5654915" y="1976658"/>
              <a:ext cx="932761" cy="932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9" y="0"/>
                  </a:moveTo>
                  <a:cubicBezTo>
                    <a:pt x="4834" y="0"/>
                    <a:pt x="0" y="4836"/>
                    <a:pt x="0" y="10801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4" y="21600"/>
                    <a:pt x="21600" y="16765"/>
                    <a:pt x="21600" y="10801"/>
                  </a:cubicBezTo>
                  <a:cubicBezTo>
                    <a:pt x="21600" y="4836"/>
                    <a:pt x="16764" y="0"/>
                    <a:pt x="10799" y="0"/>
                  </a:cubicBezTo>
                  <a:close/>
                  <a:moveTo>
                    <a:pt x="9533" y="3765"/>
                  </a:moveTo>
                  <a:lnTo>
                    <a:pt x="12065" y="3765"/>
                  </a:lnTo>
                  <a:cubicBezTo>
                    <a:pt x="12100" y="3765"/>
                    <a:pt x="12129" y="3794"/>
                    <a:pt x="12129" y="3830"/>
                  </a:cubicBezTo>
                  <a:lnTo>
                    <a:pt x="12129" y="9407"/>
                  </a:lnTo>
                  <a:cubicBezTo>
                    <a:pt x="12129" y="9442"/>
                    <a:pt x="12157" y="9471"/>
                    <a:pt x="12192" y="9471"/>
                  </a:cubicBezTo>
                  <a:lnTo>
                    <a:pt x="17769" y="9471"/>
                  </a:lnTo>
                  <a:cubicBezTo>
                    <a:pt x="17804" y="9471"/>
                    <a:pt x="17833" y="9500"/>
                    <a:pt x="17833" y="9535"/>
                  </a:cubicBezTo>
                  <a:lnTo>
                    <a:pt x="17835" y="12067"/>
                  </a:lnTo>
                  <a:cubicBezTo>
                    <a:pt x="17835" y="12102"/>
                    <a:pt x="17806" y="12129"/>
                    <a:pt x="17770" y="12129"/>
                  </a:cubicBezTo>
                  <a:lnTo>
                    <a:pt x="12193" y="12129"/>
                  </a:lnTo>
                  <a:cubicBezTo>
                    <a:pt x="12158" y="12129"/>
                    <a:pt x="12129" y="12158"/>
                    <a:pt x="12129" y="12193"/>
                  </a:cubicBezTo>
                  <a:lnTo>
                    <a:pt x="12129" y="17770"/>
                  </a:lnTo>
                  <a:cubicBezTo>
                    <a:pt x="12129" y="17806"/>
                    <a:pt x="12100" y="17835"/>
                    <a:pt x="12065" y="17835"/>
                  </a:cubicBezTo>
                  <a:lnTo>
                    <a:pt x="9533" y="17835"/>
                  </a:lnTo>
                  <a:cubicBezTo>
                    <a:pt x="9498" y="17835"/>
                    <a:pt x="9471" y="17806"/>
                    <a:pt x="9471" y="17770"/>
                  </a:cubicBezTo>
                  <a:lnTo>
                    <a:pt x="9471" y="12193"/>
                  </a:lnTo>
                  <a:cubicBezTo>
                    <a:pt x="9471" y="12158"/>
                    <a:pt x="9442" y="12131"/>
                    <a:pt x="9407" y="12131"/>
                  </a:cubicBezTo>
                  <a:lnTo>
                    <a:pt x="3828" y="12131"/>
                  </a:lnTo>
                  <a:cubicBezTo>
                    <a:pt x="3793" y="12131"/>
                    <a:pt x="3765" y="12102"/>
                    <a:pt x="3765" y="12067"/>
                  </a:cubicBezTo>
                  <a:lnTo>
                    <a:pt x="3765" y="9535"/>
                  </a:lnTo>
                  <a:cubicBezTo>
                    <a:pt x="3765" y="9500"/>
                    <a:pt x="3793" y="9471"/>
                    <a:pt x="3828" y="9471"/>
                  </a:cubicBezTo>
                  <a:lnTo>
                    <a:pt x="9407" y="9471"/>
                  </a:lnTo>
                  <a:cubicBezTo>
                    <a:pt x="9442" y="9471"/>
                    <a:pt x="9469" y="9443"/>
                    <a:pt x="9469" y="9408"/>
                  </a:cubicBezTo>
                  <a:lnTo>
                    <a:pt x="9469" y="3830"/>
                  </a:lnTo>
                  <a:cubicBezTo>
                    <a:pt x="9469" y="3794"/>
                    <a:pt x="9498" y="3765"/>
                    <a:pt x="9533" y="376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pic>
        <p:nvPicPr>
          <p:cNvPr id="199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5863" y="3791438"/>
            <a:ext cx="6557051" cy="21436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1" grpId="2"/>
      <p:bldP build="whole" bldLvl="1" animBg="1" rev="0" advAuto="0" spid="168" grpId="3"/>
      <p:bldP build="whole" bldLvl="1" animBg="1" rev="0" advAuto="0" spid="17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Intrinsic Dimen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Intrinsic Dimension</a:t>
            </a:r>
          </a:p>
        </p:txBody>
      </p:sp>
      <p:pic>
        <p:nvPicPr>
          <p:cNvPr id="20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1959" y="3441348"/>
            <a:ext cx="19880082" cy="8708935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方程"/>
          <p:cNvSpPr txBox="1"/>
          <p:nvPr/>
        </p:nvSpPr>
        <p:spPr>
          <a:xfrm>
            <a:off x="10780987" y="4920351"/>
            <a:ext cx="1088020" cy="46188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42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p>
                      <m:r>
                        <a:rPr xmlns:a="http://schemas.openxmlformats.org/drawingml/2006/main" sz="42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42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42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42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xmlns:a="http://schemas.openxmlformats.org/drawingml/2006/main" sz="42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sup>
                  </m:sSup>
                </m:oMath>
              </m:oMathPara>
            </a14:m>
            <a:endParaRPr sz="4200">
              <a:solidFill>
                <a:srgbClr val="5E5E5E"/>
              </a:solidFill>
            </a:endParaRPr>
          </a:p>
        </p:txBody>
      </p:sp>
      <p:sp>
        <p:nvSpPr>
          <p:cNvPr id="206" name="线条"/>
          <p:cNvSpPr/>
          <p:nvPr/>
        </p:nvSpPr>
        <p:spPr>
          <a:xfrm>
            <a:off x="11461676" y="5488982"/>
            <a:ext cx="452908" cy="45290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矩形"/>
          <p:cNvSpPr/>
          <p:nvPr/>
        </p:nvSpPr>
        <p:spPr>
          <a:xfrm>
            <a:off x="1162623" y="9570264"/>
            <a:ext cx="5776742" cy="572822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9" name="矩形"/>
          <p:cNvSpPr/>
          <p:nvPr/>
        </p:nvSpPr>
        <p:spPr>
          <a:xfrm>
            <a:off x="17897502" y="9050971"/>
            <a:ext cx="1741253" cy="572822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0" name="矩形"/>
          <p:cNvSpPr/>
          <p:nvPr/>
        </p:nvSpPr>
        <p:spPr>
          <a:xfrm>
            <a:off x="3549798" y="9050971"/>
            <a:ext cx="10508047" cy="572822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1" name="Intrinsic Dimension of MNI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Intrinsic Dimension of MNIST</a:t>
            </a:r>
          </a:p>
        </p:txBody>
      </p:sp>
      <p:pic>
        <p:nvPicPr>
          <p:cNvPr id="21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2118" y="3133511"/>
            <a:ext cx="19700887" cy="9434229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750"/>
          <p:cNvSpPr txBox="1"/>
          <p:nvPr/>
        </p:nvSpPr>
        <p:spPr>
          <a:xfrm>
            <a:off x="6108682" y="4960207"/>
            <a:ext cx="792176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750</a:t>
            </a:r>
          </a:p>
        </p:txBody>
      </p:sp>
      <p:sp>
        <p:nvSpPr>
          <p:cNvPr id="214" name="290"/>
          <p:cNvSpPr txBox="1"/>
          <p:nvPr/>
        </p:nvSpPr>
        <p:spPr>
          <a:xfrm>
            <a:off x="13249932" y="4960207"/>
            <a:ext cx="792176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290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"/>
          <p:cNvSpPr/>
          <p:nvPr/>
        </p:nvSpPr>
        <p:spPr>
          <a:xfrm>
            <a:off x="941822" y="10780317"/>
            <a:ext cx="12666315" cy="581635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7" name="矩形"/>
          <p:cNvSpPr/>
          <p:nvPr/>
        </p:nvSpPr>
        <p:spPr>
          <a:xfrm>
            <a:off x="13830889" y="10289889"/>
            <a:ext cx="4165060" cy="581635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8" name="Robustness of intrinsic dimen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Robustness of intrinsic dimension</a:t>
            </a:r>
          </a:p>
        </p:txBody>
      </p:sp>
      <p:pic>
        <p:nvPicPr>
          <p:cNvPr id="21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9138" y="3249448"/>
            <a:ext cx="17885974" cy="96900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By-produ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By-product</a:t>
            </a:r>
          </a:p>
        </p:txBody>
      </p:sp>
      <p:sp>
        <p:nvSpPr>
          <p:cNvPr id="222" name="幻灯片副标题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3" name="使用子空间优化的方式训练出来的模型，在进行传输时只需要保存：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使用子空间优化的方式训练出来的模型，在进行传输时只需要保存：</a:t>
            </a:r>
          </a:p>
          <a:p>
            <a:pPr/>
            <a:r>
              <a:t>1. 生成 theta_D 的随机数种子。</a:t>
            </a:r>
          </a:p>
          <a:p>
            <a:pPr/>
            <a:r>
              <a:t>2. 生成 重参数化变换的随机数种子。</a:t>
            </a:r>
          </a:p>
          <a:p>
            <a:pPr/>
            <a:r>
              <a:t>3. ID 对应的少量参数。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iclr_2018_poster_box.pdf" descr="iclr_2018_poster_box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1214" y="651393"/>
            <a:ext cx="24826428" cy="124132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